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3"/>
    <p:sldId id="258" r:id="rId4"/>
    <p:sldId id="259" r:id="rId5"/>
    <p:sldId id="269" r:id="rId6"/>
    <p:sldId id="314" r:id="rId7"/>
    <p:sldId id="315" r:id="rId8"/>
    <p:sldId id="316" r:id="rId9"/>
    <p:sldId id="317" r:id="rId10"/>
    <p:sldId id="292" r:id="rId11"/>
    <p:sldId id="323" r:id="rId12"/>
    <p:sldId id="324" r:id="rId13"/>
    <p:sldId id="325" r:id="rId14"/>
    <p:sldId id="326" r:id="rId15"/>
    <p:sldId id="293" r:id="rId16"/>
    <p:sldId id="345" r:id="rId17"/>
    <p:sldId id="346" r:id="rId18"/>
    <p:sldId id="347" r:id="rId19"/>
    <p:sldId id="294" r:id="rId20"/>
    <p:sldId id="348" r:id="rId21"/>
  </p:sldIdLst>
  <p:sldSz cx="12192000" cy="6858000"/>
  <p:notesSz cx="6858000" cy="9144000"/>
  <p:embeddedFontLst>
    <p:embeddedFont>
      <p:font typeface="汉仪雪君体简" panose="02010600000101010101" charset="-122"/>
      <p:regular r:id="rId26"/>
    </p:embeddedFont>
    <p:embeddedFont>
      <p:font typeface="锐线星球李林哥特体简体" panose="02000000000000000000" charset="-122"/>
      <p:regular r:id="rId27"/>
    </p:embeddedFont>
    <p:embeddedFont>
      <p:font typeface="微软雅黑" panose="020B0503020204020204" pitchFamily="34" charset="-122"/>
      <p:regular r:id="rId28"/>
    </p:embeddedFont>
    <p:embeddedFont>
      <p:font typeface="Arial Black" panose="020B0A04020102020204" charset="0"/>
      <p:bold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5EB"/>
    <a:srgbClr val="F0E0F8"/>
    <a:srgbClr val="C483E4"/>
    <a:srgbClr val="5BE784"/>
    <a:srgbClr val="C041FF"/>
    <a:srgbClr val="272262"/>
    <a:srgbClr val="FD9816"/>
    <a:srgbClr val="4F7C80"/>
    <a:srgbClr val="3E2B2C"/>
    <a:srgbClr val="E2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4" autoAdjust="0"/>
    <p:restoredTop sz="94660"/>
  </p:normalViewPr>
  <p:slideViewPr>
    <p:cSldViewPr snapToGrid="0">
      <p:cViewPr>
        <p:scale>
          <a:sx n="78" d="100"/>
          <a:sy n="78" d="100"/>
        </p:scale>
        <p:origin x="127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8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3A709-0A49-4CF3-BC34-4967C36C84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F1A44-A866-4C19-B100-664AD993A29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4003"/>
            <a:ext cx="10515600" cy="564515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815546"/>
            <a:ext cx="12192000" cy="5905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06E9C-14AA-43D9-BC31-4731F9C04E6C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F4DAA-6A94-4233-9160-95C7362688ED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3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6.wmf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7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19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1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纯音乐 - 轻快背景音乐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61578" y="188640"/>
            <a:ext cx="609600" cy="609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76855" y="2835910"/>
            <a:ext cx="663765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atin typeface="汉仪雪君体简" panose="02010600000101010101" charset="-122"/>
                <a:ea typeface="汉仪雪君体简" panose="02010600000101010101" charset="-122"/>
              </a:rPr>
              <a:t>美术组第二次例会</a:t>
            </a:r>
            <a:endParaRPr lang="zh-CN" altLang="en-US" sz="6000" dirty="0">
              <a:gradFill flip="none" rotWithShape="1"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atin typeface="汉仪雪君体简" panose="02010600000101010101" charset="-122"/>
              <a:ea typeface="汉仪雪君体简" panose="0201060000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76215" y="4347105"/>
            <a:ext cx="163957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135" dirty="0">
                <a:solidFill>
                  <a:schemeClr val="bg1"/>
                </a:solidFill>
                <a:latin typeface="锐线星球李林哥特体简体" panose="02000000000000000000" charset="-122"/>
                <a:ea typeface="锐线星球李林哥特体简体" panose="02000000000000000000" charset="-122"/>
              </a:rPr>
              <a:t>KarlvonDonitz</a:t>
            </a:r>
            <a:endParaRPr lang="en-US" altLang="zh-CN" sz="2135" dirty="0">
              <a:solidFill>
                <a:schemeClr val="bg1"/>
              </a:solidFill>
              <a:latin typeface="锐线星球李林哥特体简体" panose="02000000000000000000" charset="-122"/>
              <a:ea typeface="锐线星球李林哥特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2666815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三维坐标系的旋转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坐标系的线性变换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5" y="2781935"/>
            <a:ext cx="7411085" cy="323659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47265" y="4324985"/>
          <a:ext cx="482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4" imgW="482600" imgH="254000" progId="Equation.KSEE3">
                  <p:embed/>
                </p:oleObj>
              </mc:Choice>
              <mc:Fallback>
                <p:oleObj name="" r:id="rId4" imgW="482600" imgH="2540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47265" y="4324985"/>
                        <a:ext cx="482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96180" y="1242060"/>
          <a:ext cx="164909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6" imgW="749300" imgH="457200" progId="Equation.KSEE3">
                  <p:embed/>
                </p:oleObj>
              </mc:Choice>
              <mc:Fallback>
                <p:oleObj name="" r:id="rId6" imgW="749300" imgH="4572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96180" y="1242060"/>
                        <a:ext cx="164909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96180" y="2248535"/>
          <a:ext cx="2296795" cy="1484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8" imgW="1041400" imgH="673100" progId="Equation.KSEE3">
                  <p:embed/>
                </p:oleObj>
              </mc:Choice>
              <mc:Fallback>
                <p:oleObj name="" r:id="rId8" imgW="1041400" imgH="6731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6180" y="2248535"/>
                        <a:ext cx="2296795" cy="1484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42995" y="3477895"/>
          <a:ext cx="8239760" cy="122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10" imgW="3086100" imgH="457200" progId="Equation.KSEE3">
                  <p:embed/>
                </p:oleObj>
              </mc:Choice>
              <mc:Fallback>
                <p:oleObj name="" r:id="rId10" imgW="3086100" imgH="4572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42995" y="3477895"/>
                        <a:ext cx="8239760" cy="122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35855" y="1932305"/>
          <a:ext cx="6417945" cy="2304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2" imgW="1981200" imgH="711200" progId="Equation.KSEE3">
                  <p:embed/>
                </p:oleObj>
              </mc:Choice>
              <mc:Fallback>
                <p:oleObj name="" r:id="rId12" imgW="1981200" imgH="711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35855" y="1932305"/>
                        <a:ext cx="6417945" cy="2304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2666815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三维坐标系的平移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坐标系的线性变换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" y="3321050"/>
            <a:ext cx="7129145" cy="311340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34610" y="1315085"/>
          <a:ext cx="2226310" cy="214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723900" imgH="698500" progId="Equation.KSEE3">
                  <p:embed/>
                </p:oleObj>
              </mc:Choice>
              <mc:Fallback>
                <p:oleObj name="" r:id="rId4" imgW="723900" imgH="698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4610" y="1315085"/>
                        <a:ext cx="2226310" cy="2148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96815" y="3463290"/>
          <a:ext cx="6417945" cy="2304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1981200" imgH="711200" progId="Equation.KSEE3">
                  <p:embed/>
                </p:oleObj>
              </mc:Choice>
              <mc:Fallback>
                <p:oleObj name="" r:id="rId6" imgW="1981200" imgH="7112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96815" y="3463290"/>
                        <a:ext cx="6417945" cy="2304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2666815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二维坐标系的平移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坐标系的线性变换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428875"/>
            <a:ext cx="6023610" cy="397319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98870" y="1766570"/>
          <a:ext cx="3889375" cy="2078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4" imgW="1473200" imgH="787400" progId="Equation.KSEE3">
                  <p:embed/>
                </p:oleObj>
              </mc:Choice>
              <mc:Fallback>
                <p:oleObj name="" r:id="rId4" imgW="1473200" imgH="787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8870" y="1766570"/>
                        <a:ext cx="3889375" cy="2078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2666815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二维坐标系的旋转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坐标系的线性变换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" y="1891665"/>
            <a:ext cx="7040880" cy="464375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15125" y="1489710"/>
          <a:ext cx="4250690" cy="183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4" imgW="1651000" imgH="711200" progId="Equation.KSEE3">
                  <p:embed/>
                </p:oleObj>
              </mc:Choice>
              <mc:Fallback>
                <p:oleObj name="" r:id="rId4" imgW="1651000" imgH="711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5125" y="1489710"/>
                        <a:ext cx="4250690" cy="183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289684" y="2424635"/>
            <a:ext cx="1735434" cy="17354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6449" y="2138190"/>
            <a:ext cx="116570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400" b="1" spc="-4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黑体简体" pitchFamily="65" charset="-122"/>
                <a:ea typeface="方正黑体简体" pitchFamily="65" charset="-122"/>
              </a:rPr>
              <a:t>3</a:t>
            </a:r>
            <a:endParaRPr lang="zh-CN" altLang="en-US" sz="14400" b="1" spc="-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1762" y="2414206"/>
            <a:ext cx="3230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图形学基础</a:t>
            </a:r>
            <a:endParaRPr lang="zh-CN" altLang="en-US" sz="4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15939" y="3235000"/>
            <a:ext cx="1922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向量着色器</a:t>
            </a:r>
            <a:endParaRPr lang="en-US" altLang="zh-CN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9202" y="3235000"/>
            <a:ext cx="1922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像素着色器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32978" y="3732856"/>
            <a:ext cx="137922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面法线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6240" y="3732201"/>
            <a:ext cx="1922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向量的乘法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99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99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25" grpId="0"/>
      <p:bldP spid="26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向量着色器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图形学基础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3"/>
          <a:stretch>
            <a:fillRect/>
          </a:stretch>
        </p:blipFill>
        <p:spPr>
          <a:xfrm>
            <a:off x="5016500" y="1063625"/>
            <a:ext cx="7005955" cy="5387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0" y="1905635"/>
            <a:ext cx="445071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1955" y="1816735"/>
            <a:ext cx="3910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向量着色器</a:t>
            </a:r>
            <a:endParaRPr lang="zh-CN" altLang="en-US" sz="2400"/>
          </a:p>
          <a:p>
            <a:r>
              <a:rPr lang="zh-CN" altLang="en-US" sz="2400"/>
              <a:t>负责对向量与顶点进行变换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像素着色器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图形学基础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3"/>
          <a:stretch>
            <a:fillRect/>
          </a:stretch>
        </p:blipFill>
        <p:spPr>
          <a:xfrm>
            <a:off x="5016500" y="1063625"/>
            <a:ext cx="7005955" cy="5387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0" y="3157855"/>
            <a:ext cx="4450715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1955" y="1816735"/>
            <a:ext cx="3910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像素</a:t>
            </a:r>
            <a:r>
              <a:rPr lang="zh-CN" altLang="en-US" sz="2400"/>
              <a:t>着色器</a:t>
            </a:r>
            <a:endParaRPr lang="zh-CN" altLang="en-US" sz="2400"/>
          </a:p>
          <a:p>
            <a:r>
              <a:rPr lang="zh-CN" altLang="en-US" sz="2400"/>
              <a:t>负责对像素进行着色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2353599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剩下的是什么？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图形学基础</a:t>
            </a:r>
            <a:endParaRPr lang="zh-CN" altLang="en-US" dirty="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3"/>
          <a:stretch>
            <a:fillRect/>
          </a:stretch>
        </p:blipFill>
        <p:spPr>
          <a:xfrm>
            <a:off x="5016500" y="1063625"/>
            <a:ext cx="7005955" cy="5387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0" y="1063625"/>
            <a:ext cx="4450715" cy="18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endParaRPr lang="zh-CN" altLang="en-US" sz="600"/>
          </a:p>
        </p:txBody>
      </p:sp>
      <p:sp>
        <p:nvSpPr>
          <p:cNvPr id="8" name="文本框 7"/>
          <p:cNvSpPr txBox="1"/>
          <p:nvPr/>
        </p:nvSpPr>
        <p:spPr>
          <a:xfrm>
            <a:off x="401955" y="1816735"/>
            <a:ext cx="3910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  <a:p>
            <a:r>
              <a:rPr lang="zh-CN" altLang="en-US" sz="2400"/>
              <a:t>变换矩阵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638800" y="1239520"/>
            <a:ext cx="4450715" cy="521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p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401955" y="2973070"/>
            <a:ext cx="3910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  <a:p>
            <a:r>
              <a:rPr lang="zh-CN" altLang="en-US" sz="2400"/>
              <a:t>向量输出结构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5638800" y="4091940"/>
            <a:ext cx="4804410" cy="2399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p>
            <a:endParaRPr lang="en-US" altLang="zh-CN" sz="15000"/>
          </a:p>
        </p:txBody>
      </p:sp>
      <p:sp>
        <p:nvSpPr>
          <p:cNvPr id="10" name="文本框 9"/>
          <p:cNvSpPr txBox="1"/>
          <p:nvPr/>
        </p:nvSpPr>
        <p:spPr>
          <a:xfrm>
            <a:off x="487680" y="4321175"/>
            <a:ext cx="3910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/>
          </a:p>
          <a:p>
            <a:r>
              <a:rPr lang="zh-CN" altLang="en-US" sz="2400"/>
              <a:t>技巧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9" grpId="0" bldLvl="0" animBg="1"/>
      <p:bldP spid="8" grpId="0"/>
      <p:bldP spid="5" grpId="0"/>
      <p:bldP spid="10" grpId="0"/>
      <p:bldP spid="7" grpId="1" animBg="1"/>
      <p:bldP spid="8" grpId="1"/>
      <p:bldP spid="5" grpId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289684" y="2424635"/>
            <a:ext cx="1735434" cy="17354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6449" y="2138190"/>
            <a:ext cx="116570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400" b="1" spc="-4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黑体简体" pitchFamily="65" charset="-122"/>
                <a:ea typeface="方正黑体简体" pitchFamily="65" charset="-122"/>
              </a:rPr>
              <a:t>4</a:t>
            </a:r>
            <a:endParaRPr lang="zh-CN" altLang="en-US" sz="14400" b="1" spc="-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85772" y="2877121"/>
            <a:ext cx="26212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基础渲染</a:t>
            </a:r>
            <a:endParaRPr lang="zh-CN" altLang="en-US" sz="4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纯音乐 - 轻快背景音乐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961578" y="188640"/>
            <a:ext cx="609600" cy="609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776855" y="2835910"/>
            <a:ext cx="663765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  <a:tileRect/>
                </a:gradFill>
                <a:latin typeface="汉仪雪君体简" panose="02010600000101010101" charset="-122"/>
                <a:ea typeface="汉仪雪君体简" panose="02010600000101010101" charset="-122"/>
              </a:rPr>
              <a:t>美术组第二次例会</a:t>
            </a:r>
            <a:endParaRPr lang="zh-CN" altLang="en-US" sz="6000" dirty="0">
              <a:gradFill flip="none" rotWithShape="1"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  <a:tileRect/>
              </a:gradFill>
              <a:latin typeface="汉仪雪君体简" panose="02010600000101010101" charset="-122"/>
              <a:ea typeface="汉仪雪君体简" panose="0201060000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76215" y="4347105"/>
            <a:ext cx="163957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135" dirty="0">
                <a:solidFill>
                  <a:schemeClr val="bg1"/>
                </a:solidFill>
                <a:latin typeface="锐线星球李林哥特体简体" panose="02000000000000000000" charset="-122"/>
                <a:ea typeface="锐线星球李林哥特体简体" panose="02000000000000000000" charset="-122"/>
              </a:rPr>
              <a:t>KarlvonDonitz</a:t>
            </a:r>
            <a:endParaRPr lang="en-US" altLang="zh-CN" sz="2135" dirty="0">
              <a:solidFill>
                <a:schemeClr val="bg1"/>
              </a:solidFill>
              <a:latin typeface="锐线星球李林哥特体简体" panose="02000000000000000000" charset="-122"/>
              <a:ea typeface="锐线星球李林哥特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31113" y="311247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目录页</a:t>
            </a:r>
            <a:endParaRPr lang="zh-CN" altLang="en-US" sz="2800" i="1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4932024" y="1733394"/>
            <a:ext cx="1091728" cy="604156"/>
          </a:xfrm>
          <a:prstGeom prst="parallelogram">
            <a:avLst>
              <a:gd name="adj" fmla="val 0"/>
            </a:avLst>
          </a:prstGeom>
          <a:noFill/>
          <a:ln>
            <a:solidFill>
              <a:srgbClr val="D4A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01</a:t>
            </a:r>
            <a:endParaRPr lang="zh-CN" altLang="en-US" sz="36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89507" y="179388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步行的动画制作</a:t>
            </a:r>
            <a:endParaRPr lang="zh-CN" altLang="en-US" sz="2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4932024" y="2669430"/>
            <a:ext cx="1091728" cy="604156"/>
          </a:xfrm>
          <a:prstGeom prst="parallelogram">
            <a:avLst>
              <a:gd name="adj" fmla="val 0"/>
            </a:avLst>
          </a:prstGeom>
          <a:noFill/>
          <a:ln>
            <a:solidFill>
              <a:srgbClr val="D4A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02</a:t>
            </a:r>
            <a:endParaRPr lang="zh-CN" altLang="en-US" sz="36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9507" y="2729921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坐标系的线性变换</a:t>
            </a:r>
            <a:endParaRPr lang="zh-CN" altLang="en-US" sz="2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932024" y="3605466"/>
            <a:ext cx="1091728" cy="604156"/>
          </a:xfrm>
          <a:prstGeom prst="parallelogram">
            <a:avLst>
              <a:gd name="adj" fmla="val 0"/>
            </a:avLst>
          </a:prstGeom>
          <a:noFill/>
          <a:ln>
            <a:solidFill>
              <a:srgbClr val="D4A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03</a:t>
            </a:r>
            <a:endParaRPr lang="zh-CN" altLang="en-US" sz="36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9507" y="3665957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图形学基础</a:t>
            </a:r>
            <a:endParaRPr lang="zh-CN" altLang="en-US" sz="2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4932024" y="4541502"/>
            <a:ext cx="1091728" cy="604156"/>
          </a:xfrm>
          <a:prstGeom prst="parallelogram">
            <a:avLst>
              <a:gd name="adj" fmla="val 0"/>
            </a:avLst>
          </a:prstGeom>
          <a:noFill/>
          <a:ln>
            <a:solidFill>
              <a:srgbClr val="D4A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锐字巅峰粗黑简1.0" panose="02000500000000000000" pitchFamily="2" charset="-122"/>
                <a:ea typeface="锐字巅峰粗黑简1.0" panose="02000500000000000000" pitchFamily="2" charset="-122"/>
              </a:rPr>
              <a:t>04</a:t>
            </a:r>
            <a:endParaRPr lang="zh-CN" altLang="en-US" sz="36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锐字巅峰粗黑简1.0" panose="02000500000000000000" pitchFamily="2" charset="-122"/>
              <a:ea typeface="锐字巅峰粗黑简1.0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9507" y="460199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基础渲染</a:t>
            </a:r>
            <a:endParaRPr lang="zh-CN" altLang="en-US" sz="2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289684" y="2424635"/>
            <a:ext cx="1735434" cy="17354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6449" y="2138190"/>
            <a:ext cx="116570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400" b="1" spc="-4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黑体简体" pitchFamily="65" charset="-122"/>
                <a:ea typeface="方正黑体简体" pitchFamily="65" charset="-122"/>
              </a:rPr>
              <a:t>1</a:t>
            </a:r>
            <a:endParaRPr lang="zh-CN" altLang="en-US" sz="14400" b="1" spc="-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2162" y="2414206"/>
            <a:ext cx="445008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步行</a:t>
            </a:r>
            <a:r>
              <a:rPr lang="zh-CN" altLang="en-US" sz="4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的动画制作</a:t>
            </a:r>
            <a:endParaRPr lang="zh-CN" altLang="en-US" sz="4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  <a:p>
            <a:pPr algn="ctr"/>
            <a:endParaRPr lang="zh-CN" altLang="en-US" sz="4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15939" y="3235000"/>
            <a:ext cx="1967865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认识</a:t>
            </a:r>
            <a:r>
              <a:rPr lang="en-US" altLang="zh-CN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FK</a:t>
            </a: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骨骼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9202" y="3235000"/>
            <a:ext cx="273812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认识曲线补间动画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232978" y="3732856"/>
            <a:ext cx="219456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基础肌肉力学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66240" y="3732201"/>
            <a:ext cx="192278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基础动力学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99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49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49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25" grpId="0"/>
      <p:bldP spid="26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135" y="1186180"/>
            <a:ext cx="9561830" cy="50857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重心的平移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05636" y="1766414"/>
            <a:ext cx="3876748" cy="289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动画的第三帧上重心水平前移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动画的第三帧上重心水平后移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1028065" y="4774565"/>
            <a:ext cx="1821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 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步行的动画制作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1595" y="2025650"/>
            <a:ext cx="8152130" cy="353314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重心的平移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05636" y="1766414"/>
            <a:ext cx="3876748" cy="289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右脚离开地面时，重心向左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左脚离开地面时，重心向右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1028065" y="4774565"/>
            <a:ext cx="1821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 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步行的动画制作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5555" y="848360"/>
            <a:ext cx="8514080" cy="58381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重心的平移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05636" y="1766414"/>
            <a:ext cx="3876748" cy="114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人物的个性与心情和重心竖直方向上的平移息息相关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1"/>
          <p:cNvSpPr txBox="1"/>
          <p:nvPr/>
        </p:nvSpPr>
        <p:spPr>
          <a:xfrm>
            <a:off x="1028065" y="4774565"/>
            <a:ext cx="1821180" cy="43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 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步行的动画制作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2910205"/>
            <a:ext cx="3950335" cy="340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430" y="1239520"/>
            <a:ext cx="8314055" cy="35236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肩部的骨骼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05636" y="1766414"/>
            <a:ext cx="3876748" cy="2195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肩部和骨盆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往相反的地方倾斜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步行的动画制作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70" y="4378960"/>
            <a:ext cx="5542915" cy="23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5844" y="1239505"/>
            <a:ext cx="3877310" cy="527050"/>
            <a:chOff x="179512" y="2794116"/>
            <a:chExt cx="3415179" cy="395288"/>
          </a:xfrm>
        </p:grpSpPr>
        <p:sp>
          <p:nvSpPr>
            <p:cNvPr id="15" name="矩形 14"/>
            <p:cNvSpPr/>
            <p:nvPr/>
          </p:nvSpPr>
          <p:spPr>
            <a:xfrm>
              <a:off x="179512" y="2796021"/>
              <a:ext cx="3415179" cy="393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文本框 11"/>
            <p:cNvSpPr txBox="1"/>
            <p:nvPr/>
          </p:nvSpPr>
          <p:spPr>
            <a:xfrm>
              <a:off x="251520" y="2794116"/>
              <a:ext cx="1727166" cy="39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肩部的骨骼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05636" y="1766414"/>
            <a:ext cx="3876748" cy="149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前倾的角度要大于后倾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的角度会更加自然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  <a:sym typeface="+mn-ea"/>
              </a:rPr>
              <a:t>步行的动画制作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1761490"/>
            <a:ext cx="846645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289684" y="2424635"/>
            <a:ext cx="1735434" cy="17354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6449" y="2138190"/>
            <a:ext cx="116570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400" b="1" spc="-4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黑体简体" pitchFamily="65" charset="-122"/>
                <a:ea typeface="方正黑体简体" pitchFamily="65" charset="-122"/>
              </a:rPr>
              <a:t>2</a:t>
            </a:r>
            <a:endParaRPr lang="zh-CN" altLang="en-US" sz="14400" b="1" spc="-4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黑体简体" pitchFamily="65" charset="-122"/>
              <a:ea typeface="方正黑体简体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9637" y="2404681"/>
            <a:ext cx="5059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坐标系的线性变换</a:t>
            </a:r>
            <a:endParaRPr lang="zh-CN" altLang="en-US" sz="4800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15939" y="3235000"/>
            <a:ext cx="165100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矩阵运算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49202" y="3235000"/>
            <a:ext cx="1651000" cy="420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0" indent="-381000">
              <a:buFont typeface="Wingdings" panose="05000000000000000000" pitchFamily="2" charset="2"/>
              <a:buChar char="u"/>
            </a:pPr>
            <a:r>
              <a:rPr lang="zh-CN" altLang="en-US" sz="2135" dirty="0">
                <a:gradFill>
                  <a:gsLst>
                    <a:gs pos="100000">
                      <a:srgbClr val="C483E4"/>
                    </a:gs>
                    <a:gs pos="0">
                      <a:srgbClr val="F0E0F8">
                        <a:lumMod val="0"/>
                        <a:lumOff val="100000"/>
                      </a:srgbClr>
                    </a:gs>
                  </a:gsLst>
                  <a:lin ang="2700000" scaled="1"/>
                </a:gradFill>
                <a:latin typeface="+mj-ea"/>
                <a:ea typeface="+mj-ea"/>
              </a:rPr>
              <a:t>齐次坐标</a:t>
            </a:r>
            <a:endParaRPr lang="zh-CN" altLang="en-US" sz="2135" dirty="0">
              <a:gradFill>
                <a:gsLst>
                  <a:gs pos="100000">
                    <a:srgbClr val="C483E4"/>
                  </a:gs>
                  <a:gs pos="0">
                    <a:srgbClr val="F0E0F8">
                      <a:lumMod val="0"/>
                      <a:lumOff val="100000"/>
                    </a:srgbClr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25" grpId="0"/>
      <p:bldP spid="26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4637">
      <a:dk1>
        <a:sysClr val="windowText" lastClr="000000"/>
      </a:dk1>
      <a:lt1>
        <a:sysClr val="window" lastClr="FFFFFF"/>
      </a:lt1>
      <a:dk2>
        <a:srgbClr val="C041FF"/>
      </a:dk2>
      <a:lt2>
        <a:srgbClr val="272262"/>
      </a:lt2>
      <a:accent1>
        <a:srgbClr val="272262"/>
      </a:accent1>
      <a:accent2>
        <a:srgbClr val="C041FF"/>
      </a:accent2>
      <a:accent3>
        <a:srgbClr val="272262"/>
      </a:accent3>
      <a:accent4>
        <a:srgbClr val="C041FF"/>
      </a:accent4>
      <a:accent5>
        <a:srgbClr val="272262"/>
      </a:accent5>
      <a:accent6>
        <a:srgbClr val="C041FF"/>
      </a:accent6>
      <a:hlink>
        <a:srgbClr val="6B9F25"/>
      </a:hlink>
      <a:folHlink>
        <a:srgbClr val="BA6906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WPS 演示</Application>
  <PresentationFormat>宽屏</PresentationFormat>
  <Paragraphs>170</Paragraphs>
  <Slides>19</Slides>
  <Notes>18</Notes>
  <HiddenSlides>0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19</vt:i4>
      </vt:variant>
    </vt:vector>
  </HeadingPairs>
  <TitlesOfParts>
    <vt:vector size="54" baseType="lpstr">
      <vt:lpstr>Arial</vt:lpstr>
      <vt:lpstr>宋体</vt:lpstr>
      <vt:lpstr>Wingdings</vt:lpstr>
      <vt:lpstr>汉仪雪君体简</vt:lpstr>
      <vt:lpstr>锐线星球李林哥特体简体</vt:lpstr>
      <vt:lpstr>方正尚酷简体</vt:lpstr>
      <vt:lpstr>微软雅黑</vt:lpstr>
      <vt:lpstr>锐字巅峰粗黑简1.0</vt:lpstr>
      <vt:lpstr>方正黑体简体</vt:lpstr>
      <vt:lpstr>Arial Unicode MS</vt:lpstr>
      <vt:lpstr>Arial Black</vt:lpstr>
      <vt:lpstr>Calibri</vt:lpstr>
      <vt:lpstr>Calibri</vt:lpstr>
      <vt:lpstr>Impact</vt:lpstr>
      <vt:lpstr>Arial Narrow</vt:lpstr>
      <vt:lpstr>华文黑体</vt:lpstr>
      <vt:lpstr>Agency FB</vt:lpstr>
      <vt:lpstr>黑体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步行的动画制作</vt:lpstr>
      <vt:lpstr>步行的动画制作</vt:lpstr>
      <vt:lpstr>步行的动画制作</vt:lpstr>
      <vt:lpstr>步行的动画制作</vt:lpstr>
      <vt:lpstr>步行的动画制作</vt:lpstr>
      <vt:lpstr>PowerPoint 演示文稿</vt:lpstr>
      <vt:lpstr>坐标系的线性变换</vt:lpstr>
      <vt:lpstr>坐标系的线性变换</vt:lpstr>
      <vt:lpstr>坐标系的线性变换</vt:lpstr>
      <vt:lpstr>坐标系的线性变换</vt:lpstr>
      <vt:lpstr>PowerPoint 演示文稿</vt:lpstr>
      <vt:lpstr>坐标系的线性变换</vt:lpstr>
      <vt:lpstr>坐标系的线性变换</vt:lpstr>
      <vt:lpstr>图形学基础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Karl·Dönitz</cp:lastModifiedBy>
  <cp:revision>83</cp:revision>
  <dcterms:created xsi:type="dcterms:W3CDTF">2015-05-05T08:02:00Z</dcterms:created>
  <dcterms:modified xsi:type="dcterms:W3CDTF">2018-10-21T01:56:59Z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